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4" r:id="rId2"/>
    <p:sldId id="295" r:id="rId3"/>
    <p:sldId id="348" r:id="rId4"/>
    <p:sldId id="330" r:id="rId5"/>
    <p:sldId id="340" r:id="rId6"/>
    <p:sldId id="349" r:id="rId7"/>
    <p:sldId id="353" r:id="rId8"/>
    <p:sldId id="321" r:id="rId9"/>
    <p:sldId id="354" r:id="rId10"/>
    <p:sldId id="325" r:id="rId11"/>
    <p:sldId id="300" r:id="rId12"/>
    <p:sldId id="328" r:id="rId13"/>
    <p:sldId id="352" r:id="rId14"/>
  </p:sldIdLst>
  <p:sldSz cx="9144000" cy="6858000" type="screen4x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C9250"/>
    <a:srgbClr val="0076BD"/>
    <a:srgbClr val="0070C0"/>
    <a:srgbClr val="FFCC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4172-71B8-40B0-833C-54D89231235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AA973-7C15-4096-94EE-108A0A454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05611-844E-46E0-8229-4B8ABD7EF3F3}" type="datetimeFigureOut">
              <a:rPr lang="el-GR" smtClean="0"/>
              <a:pPr/>
              <a:t>6/6/2018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8DF95-0E2A-4694-95D9-E1C03D2215D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8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9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Όσον αφορά την ανακύκλωση των αποβλήτων συσκευασιών,</a:t>
            </a:r>
            <a:r>
              <a:rPr lang="el-GR" baseline="0" dirty="0" smtClean="0"/>
              <a:t> οι ποσότητες που ανακυκλώνονται έχουν αυξηθεί σημαντικά (46% για το 2014). Όσον αφορά τις συνολικές ποσότητες αποβλήτων πλαστικών όμως, π</a:t>
            </a:r>
            <a:r>
              <a:rPr lang="el-GR" dirty="0" smtClean="0"/>
              <a:t>αρόλη</a:t>
            </a:r>
            <a:r>
              <a:rPr lang="el-GR" baseline="0" dirty="0" smtClean="0"/>
              <a:t> την άνοδο στις ποσότητες που τυγχάνουν επεξεργασίας, η συνολική διαχείριση του πλαστικού στην Κύπρο ακόμα χρήζει σημαντικής βελτίωσης αφού μόνο ένα σχετικά μικρό ποσοστό των συνολικών ποσοτήτων ανακυκλώνεται.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8DF95-0E2A-4694-95D9-E1C03D2215DA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27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BD3CFF9-4B0F-4EB1-AF1A-991DD5328B6A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8B9C8E8-70DE-497F-A672-EFD6694443C7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 rotWithShape="1">
          <a:blip r:embed="rId2"/>
          <a:srcRect l="10019" t="9144" r="11066" b="13043"/>
          <a:stretch/>
        </p:blipFill>
        <p:spPr>
          <a:xfrm>
            <a:off x="0" y="320021"/>
            <a:ext cx="4953769" cy="58740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3"/>
          <p:cNvGrpSpPr/>
          <p:nvPr/>
        </p:nvGrpSpPr>
        <p:grpSpPr>
          <a:xfrm>
            <a:off x="4932040" y="0"/>
            <a:ext cx="4210369" cy="6869434"/>
            <a:chOff x="5148062" y="0"/>
            <a:chExt cx="3994346" cy="5724528"/>
          </a:xfrm>
        </p:grpSpPr>
        <p:sp>
          <p:nvSpPr>
            <p:cNvPr id="3" name="Rectangle 90483"/>
            <p:cNvSpPr/>
            <p:nvPr/>
          </p:nvSpPr>
          <p:spPr>
            <a:xfrm>
              <a:off x="5148062" y="4717435"/>
              <a:ext cx="3994346" cy="710269"/>
            </a:xfrm>
            <a:prstGeom prst="rect">
              <a:avLst/>
            </a:prstGeom>
            <a:solidFill>
              <a:srgbClr val="336699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Rectangle 90484"/>
            <p:cNvSpPr/>
            <p:nvPr/>
          </p:nvSpPr>
          <p:spPr>
            <a:xfrm>
              <a:off x="5148062" y="0"/>
              <a:ext cx="3994346" cy="4778389"/>
            </a:xfrm>
            <a:prstGeom prst="rect">
              <a:avLst/>
            </a:prstGeom>
            <a:solidFill>
              <a:srgbClr val="3C9250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Rectangle 90485"/>
            <p:cNvSpPr/>
            <p:nvPr/>
          </p:nvSpPr>
          <p:spPr>
            <a:xfrm>
              <a:off x="5148062" y="5382643"/>
              <a:ext cx="3994346" cy="341885"/>
            </a:xfrm>
            <a:prstGeom prst="rect">
              <a:avLst/>
            </a:prstGeom>
            <a:solidFill>
              <a:srgbClr val="6699C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5219999" y="863997"/>
            <a:ext cx="3780001" cy="766966"/>
          </a:xfrm>
          <a:prstGeom prst="rect">
            <a:avLst/>
          </a:prstGeom>
        </p:spPr>
        <p:txBody>
          <a:bodyPr anchorCtr="0"/>
          <a:lstStyle>
            <a:lvl1pPr algn="r">
              <a:defRPr sz="2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5219999" y="2937605"/>
            <a:ext cx="3780001" cy="91439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2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995606E-842E-4D91-9E6C-276C6EDDA3E7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E76AEEA-5675-44EF-AB20-BD94BDD746C7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24FDA409-869D-4AED-84F1-A09EC5D9D2BD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4909710-41EC-45A3-9000-E09B78F91314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8F521FEA-09DD-4918-9EC4-211AD17361A4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676005C1-3BFD-4812-8AA0-B2FCBE0F46FF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4D4BA92-17D2-464E-A949-F973197603DE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5EE4E0-717E-47E5-BADB-A79257CC697A}" type="datetime1">
              <a:rPr lang="el-GR" smtClean="0"/>
              <a:pPr/>
              <a:t>6/6/2018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B5EE423-1E06-445A-9312-6BD25F7A0F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5937250"/>
            <a:ext cx="9604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6710363"/>
            <a:ext cx="7989888" cy="0"/>
          </a:xfrm>
          <a:prstGeom prst="line">
            <a:avLst/>
          </a:prstGeom>
          <a:noFill/>
          <a:ln w="76200">
            <a:solidFill>
              <a:srgbClr val="D8DE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00000"/>
          </a:xfrm>
          <a:prstGeom prst="rect">
            <a:avLst/>
          </a:prstGeom>
          <a:solidFill>
            <a:srgbClr val="3C9250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2040" y="4033868"/>
            <a:ext cx="421196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004048" y="836712"/>
            <a:ext cx="4032448" cy="2609316"/>
          </a:xfrm>
        </p:spPr>
        <p:txBody>
          <a:bodyPr/>
          <a:lstStyle/>
          <a:p>
            <a:pPr lvl="0"/>
            <a:r>
              <a:rPr lang="el-G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Διαχείριση Αποβλήτων Πλαστικών στην Κύπρο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29308"/>
            <a:ext cx="1907705" cy="163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Νεοι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Ευρωπαϊκοι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στοχοι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για την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ανακυκλωση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08720"/>
            <a:ext cx="864000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b="1" u="sng" dirty="0" smtClean="0">
                <a:latin typeface="Calibri" panose="020F0502020204030204" pitchFamily="34" charset="0"/>
              </a:rPr>
              <a:t>Οδηγία για </a:t>
            </a:r>
            <a:r>
              <a:rPr lang="el-GR" sz="2400" b="1" u="sng" dirty="0">
                <a:latin typeface="Calibri" panose="020F0502020204030204" pitchFamily="34" charset="0"/>
              </a:rPr>
              <a:t>τα </a:t>
            </a:r>
            <a:r>
              <a:rPr lang="el-GR" sz="2400" b="1" u="sng" dirty="0" smtClean="0">
                <a:latin typeface="Calibri" panose="020F0502020204030204" pitchFamily="34" charset="0"/>
              </a:rPr>
              <a:t>απόβλητα</a:t>
            </a:r>
            <a:endParaRPr lang="el-GR" sz="24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Προετοιμασία </a:t>
            </a:r>
            <a:r>
              <a:rPr lang="el-GR" sz="2400" dirty="0">
                <a:latin typeface="Calibri" panose="020F0502020204030204" pitchFamily="34" charset="0"/>
              </a:rPr>
              <a:t>για </a:t>
            </a:r>
            <a:r>
              <a:rPr lang="el-GR" sz="2400" dirty="0" smtClean="0">
                <a:latin typeface="Calibri" panose="020F0502020204030204" pitchFamily="34" charset="0"/>
              </a:rPr>
              <a:t>επαναχρησιμοποίηση και </a:t>
            </a:r>
            <a:r>
              <a:rPr lang="el-GR" sz="2400" dirty="0">
                <a:latin typeface="Calibri" panose="020F0502020204030204" pitchFamily="34" charset="0"/>
              </a:rPr>
              <a:t>ανακύκλωση των αστικών αποβλήτων σε ποσοστό τουλάχιστον:</a:t>
            </a:r>
          </a:p>
          <a:p>
            <a:pPr lvl="0" algn="just">
              <a:buClr>
                <a:srgbClr val="336699"/>
              </a:buClr>
            </a:pPr>
            <a:r>
              <a:rPr lang="el-GR" sz="2400" dirty="0" smtClean="0">
                <a:latin typeface="Calibri" panose="020F0502020204030204" pitchFamily="34" charset="0"/>
              </a:rPr>
              <a:t>55</a:t>
            </a:r>
            <a:r>
              <a:rPr lang="el-GR" sz="2400" dirty="0">
                <a:latin typeface="Calibri" panose="020F0502020204030204" pitchFamily="34" charset="0"/>
              </a:rPr>
              <a:t> % κατά βάρος μέχρι το 2025</a:t>
            </a:r>
            <a:endParaRPr lang="en-US" sz="2400" dirty="0">
              <a:latin typeface="Calibri" panose="020F0502020204030204" pitchFamily="34" charset="0"/>
            </a:endParaRPr>
          </a:p>
          <a:p>
            <a:pPr lvl="0" algn="just">
              <a:buClr>
                <a:srgbClr val="336699"/>
              </a:buClr>
            </a:pPr>
            <a:r>
              <a:rPr lang="el-GR" sz="2400" dirty="0">
                <a:latin typeface="Calibri" panose="020F0502020204030204" pitchFamily="34" charset="0"/>
              </a:rPr>
              <a:t>60% κατά βάρος μέχρι το 2030</a:t>
            </a:r>
            <a:endParaRPr lang="en-US" sz="2400" dirty="0">
              <a:latin typeface="Calibri" panose="020F0502020204030204" pitchFamily="34" charset="0"/>
            </a:endParaRPr>
          </a:p>
          <a:p>
            <a:pPr lvl="0" algn="just">
              <a:buClr>
                <a:srgbClr val="336699"/>
              </a:buClr>
            </a:pPr>
            <a:r>
              <a:rPr lang="el-GR" sz="2400" dirty="0">
                <a:latin typeface="Calibri" panose="020F0502020204030204" pitchFamily="34" charset="0"/>
              </a:rPr>
              <a:t>65 % κατά βάρος μέχρι το 2035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1000" b="1" u="sng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b="1" u="sng" dirty="0" smtClean="0">
                <a:latin typeface="Calibri" panose="020F0502020204030204" pitchFamily="34" charset="0"/>
              </a:rPr>
              <a:t>Οδηγία για </a:t>
            </a:r>
            <a:r>
              <a:rPr lang="el-GR" sz="2400" b="1" u="sng" dirty="0">
                <a:latin typeface="Calibri" panose="020F0502020204030204" pitchFamily="34" charset="0"/>
              </a:rPr>
              <a:t>τις συσκευασίες και τα απορρίμματα </a:t>
            </a:r>
            <a:r>
              <a:rPr lang="el-GR" sz="2400" b="1" u="sng" dirty="0" smtClean="0">
                <a:latin typeface="Calibri" panose="020F0502020204030204" pitchFamily="34" charset="0"/>
              </a:rPr>
              <a:t>συσκευασιών</a:t>
            </a:r>
            <a:r>
              <a:rPr lang="el-GR" sz="2400" dirty="0" smtClean="0">
                <a:latin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Νέοι στόχοι ανακύκλωσης πλαστικών συσκευασίας:</a:t>
            </a:r>
          </a:p>
          <a:p>
            <a:pPr lvl="0" algn="just">
              <a:buClr>
                <a:srgbClr val="336699"/>
              </a:buClr>
            </a:pPr>
            <a:r>
              <a:rPr lang="el-GR" sz="2400" b="1" dirty="0" smtClean="0">
                <a:latin typeface="Calibri" panose="020F0502020204030204" pitchFamily="34" charset="0"/>
              </a:rPr>
              <a:t>50 % </a:t>
            </a:r>
            <a:r>
              <a:rPr lang="el-GR" sz="2400" dirty="0" smtClean="0">
                <a:latin typeface="Calibri" panose="020F0502020204030204" pitchFamily="34" charset="0"/>
              </a:rPr>
              <a:t>μέχρι το 2025</a:t>
            </a:r>
          </a:p>
          <a:p>
            <a:pPr lvl="0" algn="just">
              <a:buClr>
                <a:srgbClr val="336699"/>
              </a:buClr>
            </a:pPr>
            <a:r>
              <a:rPr lang="el-GR" sz="2400" b="1" dirty="0" smtClean="0">
                <a:latin typeface="Calibri" panose="020F0502020204030204" pitchFamily="34" charset="0"/>
              </a:rPr>
              <a:t>55%</a:t>
            </a:r>
            <a:r>
              <a:rPr lang="el-GR" sz="2400" dirty="0" smtClean="0">
                <a:latin typeface="Calibri" panose="020F0502020204030204" pitchFamily="34" charset="0"/>
              </a:rPr>
              <a:t> μέχρι το 2030</a:t>
            </a:r>
          </a:p>
          <a:p>
            <a:pPr lvl="0" algn="just">
              <a:buClr>
                <a:srgbClr val="336699"/>
              </a:buClr>
            </a:pPr>
            <a:endParaRPr lang="el-GR" sz="1000" dirty="0" smtClean="0">
              <a:latin typeface="Calibri" panose="020F0502020204030204" pitchFamily="34" charset="0"/>
            </a:endParaRPr>
          </a:p>
          <a:p>
            <a:pPr marL="0" lvl="0" indent="0" algn="just">
              <a:buClr>
                <a:srgbClr val="336699"/>
              </a:buClr>
              <a:buNone/>
            </a:pPr>
            <a:r>
              <a:rPr lang="el-GR" sz="2400" b="1" u="sng" dirty="0" smtClean="0">
                <a:latin typeface="Calibri" panose="020F0502020204030204" pitchFamily="34" charset="0"/>
              </a:rPr>
              <a:t>Άλλες πρωτοβουλίες</a:t>
            </a:r>
            <a:r>
              <a:rPr lang="el-GR" sz="2400" b="1" dirty="0" smtClean="0">
                <a:latin typeface="Calibri" panose="020F0502020204030204" pitchFamily="34" charset="0"/>
              </a:rPr>
              <a:t>:</a:t>
            </a:r>
          </a:p>
          <a:p>
            <a:pPr>
              <a:buClr>
                <a:srgbClr val="336699"/>
              </a:buClr>
            </a:pPr>
            <a:r>
              <a:rPr lang="el-GR" sz="2400" dirty="0" smtClean="0">
                <a:latin typeface="Calibri" panose="020F0502020204030204" pitchFamily="34" charset="0"/>
              </a:rPr>
              <a:t>Προώθηση </a:t>
            </a:r>
            <a:r>
              <a:rPr lang="el-GR" sz="2400" dirty="0">
                <a:latin typeface="Calibri" panose="020F0502020204030204" pitchFamily="34" charset="0"/>
              </a:rPr>
              <a:t>νομοθετικής πρωτοβουλίας για τη μείωση των πλαστικών μιας χρήσης</a:t>
            </a:r>
            <a:endParaRPr lang="el-GR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νεα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εθνικα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μετρα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προληψησ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τησ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δημιουργιασ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πλαστικου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12568"/>
          </a:xfrm>
        </p:spPr>
        <p:txBody>
          <a:bodyPr/>
          <a:lstStyle/>
          <a:p>
            <a:pPr algn="just"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Σύμφωνα με τους κανονισμούς για τη </a:t>
            </a:r>
            <a:r>
              <a:rPr lang="el-GR" sz="2600" b="1" dirty="0">
                <a:latin typeface="Calibri" panose="020F0502020204030204" pitchFamily="34" charset="0"/>
              </a:rPr>
              <a:t>μ</a:t>
            </a:r>
            <a:r>
              <a:rPr lang="el-GR" sz="2600" b="1" dirty="0" smtClean="0">
                <a:latin typeface="Calibri" panose="020F0502020204030204" pitchFamily="34" charset="0"/>
              </a:rPr>
              <a:t>είωση </a:t>
            </a:r>
            <a:r>
              <a:rPr lang="el-GR" sz="2600" b="1" dirty="0">
                <a:latin typeface="Calibri" panose="020F0502020204030204" pitchFamily="34" charset="0"/>
              </a:rPr>
              <a:t>της </a:t>
            </a:r>
            <a:r>
              <a:rPr lang="el-GR" sz="2600" b="1" dirty="0" smtClean="0">
                <a:latin typeface="Calibri" panose="020F0502020204030204" pitchFamily="34" charset="0"/>
              </a:rPr>
              <a:t>λεπτής </a:t>
            </a:r>
            <a:r>
              <a:rPr lang="el-GR" sz="2600" b="1" dirty="0">
                <a:latin typeface="Calibri" panose="020F0502020204030204" pitchFamily="34" charset="0"/>
              </a:rPr>
              <a:t>π</a:t>
            </a:r>
            <a:r>
              <a:rPr lang="el-GR" sz="2600" b="1" dirty="0" smtClean="0">
                <a:latin typeface="Calibri" panose="020F0502020204030204" pitchFamily="34" charset="0"/>
              </a:rPr>
              <a:t>λαστικής </a:t>
            </a:r>
            <a:r>
              <a:rPr lang="el-GR" sz="2600" b="1" dirty="0">
                <a:latin typeface="Calibri" panose="020F0502020204030204" pitchFamily="34" charset="0"/>
              </a:rPr>
              <a:t>σ</a:t>
            </a:r>
            <a:r>
              <a:rPr lang="el-GR" sz="2600" b="1" dirty="0" smtClean="0">
                <a:latin typeface="Calibri" panose="020F0502020204030204" pitchFamily="34" charset="0"/>
              </a:rPr>
              <a:t>ακούλας </a:t>
            </a:r>
            <a:r>
              <a:rPr lang="el-GR" sz="2600" b="1" dirty="0">
                <a:latin typeface="Calibri" panose="020F0502020204030204" pitchFamily="34" charset="0"/>
              </a:rPr>
              <a:t>μ</a:t>
            </a:r>
            <a:r>
              <a:rPr lang="el-GR" sz="2600" b="1" dirty="0" smtClean="0">
                <a:latin typeface="Calibri" panose="020F0502020204030204" pitchFamily="34" charset="0"/>
              </a:rPr>
              <a:t>εταφοράς</a:t>
            </a:r>
            <a:r>
              <a:rPr lang="el-GR" sz="2600" dirty="0" smtClean="0">
                <a:latin typeface="Calibri" panose="020F0502020204030204" pitchFamily="34" charset="0"/>
              </a:rPr>
              <a:t> από την </a:t>
            </a:r>
            <a:r>
              <a:rPr lang="el-GR" sz="2600" dirty="0">
                <a:latin typeface="Calibri" panose="020F0502020204030204" pitchFamily="34" charset="0"/>
              </a:rPr>
              <a:t>1η Ιουλίου 2018 θα απαγορεύεται η δωρεάν διάθεση </a:t>
            </a:r>
            <a:r>
              <a:rPr lang="el-GR" sz="2600" dirty="0" smtClean="0">
                <a:latin typeface="Calibri" panose="020F0502020204030204" pitchFamily="34" charset="0"/>
              </a:rPr>
              <a:t>τους στα </a:t>
            </a:r>
            <a:r>
              <a:rPr lang="el-GR" sz="2600" dirty="0">
                <a:latin typeface="Calibri" panose="020F0502020204030204" pitchFamily="34" charset="0"/>
              </a:rPr>
              <a:t>σημεία πώλησης. 	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Για το σκοπό αυτό προγραμματίζεται εκστρατεία ενημέρωσης του κοινού με:</a:t>
            </a:r>
          </a:p>
          <a:p>
            <a:pPr lvl="1" indent="-288000" algn="just">
              <a:spcBef>
                <a:spcPts val="12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Διαφημίσεις στα Μέσα Μαζικής Ενημέρωσης</a:t>
            </a:r>
          </a:p>
          <a:p>
            <a:pPr lvl="1" indent="-288000" algn="just">
              <a:spcBef>
                <a:spcPts val="12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Ενημερωτικά φυλλάδια στα σημεία πώλησης</a:t>
            </a:r>
          </a:p>
          <a:p>
            <a:pPr lvl="1" indent="-288000" algn="just">
              <a:spcBef>
                <a:spcPts val="12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Παροχή δωρεάν επαναχρησιμοποιήσιμων τσάντες σε διάφορα σημεία πώλησης</a:t>
            </a:r>
          </a:p>
          <a:p>
            <a:pPr lvl="1" indent="-288000" algn="just">
              <a:spcBef>
                <a:spcPts val="12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Ανάρτηση ενημερωτικών αφισών σε σημεία πώλησης</a:t>
            </a:r>
          </a:p>
          <a:p>
            <a:pPr lvl="1" indent="-288000" algn="just">
              <a:spcBef>
                <a:spcPts val="12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Διαφημιστικές πινακίδες σε κύριες οδικές αρτηρίες</a:t>
            </a:r>
            <a:endParaRPr lang="el-GR" sz="2600" dirty="0">
              <a:latin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endParaRPr lang="el-GR" sz="2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Επομενα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βηματα</a:t>
            </a:r>
            <a:r>
              <a:rPr lang="en-US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-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προκλησεισ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0560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Παρόλο που διαχείριση των πλαστικών στην Κύπρο άρχισε να λειτούργει χρειάζεται ακόμα σημαντική βελτίωση για την επίτευξη των στόχων που έχουν τεθεί.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Οι νέοι στόχοι είναι φιλόδοξοι και η επίτευξη τους αποτελεί μια πραγματική πρόκληση για την Κύπρο.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Για να αντιμετωπίσουμε την πρόκληση αυτή είναι απαραίτητη η συμβολή όλων των αρμόδιων φορέων, των τοπικών αρχών, των επιχειρήσεων αλλά και του κάθε πολίτη ξεχωριστά.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el-G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l-GR" sz="2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Επομενα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βηματα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4056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Clr>
                <a:srgbClr val="336699"/>
              </a:buClr>
              <a:buNone/>
            </a:pPr>
            <a:endParaRPr lang="el-GR" sz="6000" b="1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buClr>
                <a:srgbClr val="336699"/>
              </a:buClr>
              <a:buNone/>
            </a:pPr>
            <a:r>
              <a:rPr lang="el-GR" sz="6000" b="1" i="1" dirty="0" smtClean="0">
                <a:solidFill>
                  <a:srgbClr val="3C9250"/>
                </a:solidFill>
                <a:latin typeface="Calibri" panose="020F0502020204030204" pitchFamily="34" charset="0"/>
              </a:rPr>
              <a:t>Σας ευχαριστώ</a:t>
            </a:r>
            <a:endParaRPr lang="el-G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el-GR" sz="2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περιεχομενα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84576"/>
          </a:xfrm>
        </p:spPr>
        <p:txBody>
          <a:bodyPr/>
          <a:lstStyle/>
          <a:p>
            <a:pPr marL="360000" indent="-360000" algn="just">
              <a:spcBef>
                <a:spcPts val="6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600" dirty="0" smtClean="0">
                <a:latin typeface="Calibri" panose="020F0502020204030204" pitchFamily="34" charset="0"/>
              </a:rPr>
              <a:t>Το νομικό πλαίσιο της διαχείρισης αποβλήτων πλαστικών στην Κύπρο</a:t>
            </a:r>
          </a:p>
          <a:p>
            <a:pPr marL="360000" indent="-360000" algn="just">
              <a:spcBef>
                <a:spcPts val="6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600" dirty="0" smtClean="0">
                <a:latin typeface="Calibri" panose="020F0502020204030204" pitchFamily="34" charset="0"/>
              </a:rPr>
              <a:t>Στρατηγική Διαχείρισης Αποβλήτων 2015 – 2021</a:t>
            </a:r>
          </a:p>
          <a:p>
            <a:pPr marL="720000" lvl="2" indent="-360000" algn="just">
              <a:spcBef>
                <a:spcPts val="6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Στόχοι Στρατηγικής Διαχείρισης Αποβλήτων</a:t>
            </a:r>
          </a:p>
          <a:p>
            <a:pPr marL="720000" lvl="2" indent="-360000" algn="just">
              <a:spcBef>
                <a:spcPts val="6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Υφιστάμενη κατάσταση διαχείρισης αποβλήτων πλαστικού</a:t>
            </a:r>
          </a:p>
          <a:p>
            <a:pPr marL="720000" lvl="2" indent="-360000" algn="just">
              <a:spcBef>
                <a:spcPts val="6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Μέτρα Σχεδίου Διαχείρισης Δημοτικών Αποβλήτων </a:t>
            </a:r>
          </a:p>
          <a:p>
            <a:pPr marL="720000" lvl="2" indent="-360000" algn="just">
              <a:spcBef>
                <a:spcPts val="60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sz="2600" dirty="0" smtClean="0">
                <a:latin typeface="Calibri" panose="020F0502020204030204" pitchFamily="34" charset="0"/>
              </a:rPr>
              <a:t>Μέτρα Προγράμματος Πρόληψης Δημιουργίας Αποβλήτων</a:t>
            </a:r>
          </a:p>
          <a:p>
            <a:pPr marL="360000" lvl="0" indent="-360000" algn="just">
              <a:spcBef>
                <a:spcPts val="6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600" dirty="0" smtClean="0">
                <a:latin typeface="Calibri" panose="020F0502020204030204" pitchFamily="34" charset="0"/>
              </a:rPr>
              <a:t>Νέοι Ευρωπαϊκοί στόχοι για την ανακύκλωση </a:t>
            </a:r>
          </a:p>
          <a:p>
            <a:pPr marL="360000" lvl="0" indent="-360000" algn="just">
              <a:spcBef>
                <a:spcPts val="6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600" dirty="0" smtClean="0">
                <a:latin typeface="Calibri" panose="020F0502020204030204" pitchFamily="34" charset="0"/>
              </a:rPr>
              <a:t>Νέα εθνικά μέτρα και δράσεις για την πρόληψη της δημιουργίας αποβλήτων πλαστικού</a:t>
            </a:r>
          </a:p>
          <a:p>
            <a:pPr marL="360000" lvl="0" indent="-360000" algn="just">
              <a:spcBef>
                <a:spcPts val="6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600" dirty="0" smtClean="0">
                <a:latin typeface="Calibri" panose="020F0502020204030204" pitchFamily="34" charset="0"/>
              </a:rPr>
              <a:t>Επόμενα βήματα και προκλήσεις</a:t>
            </a:r>
          </a:p>
          <a:p>
            <a:pPr lvl="0" algn="just">
              <a:spcBef>
                <a:spcPts val="600"/>
              </a:spcBef>
            </a:pPr>
            <a:endParaRPr lang="el-GR" sz="2600" dirty="0" smtClean="0">
              <a:latin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endParaRPr lang="el-GR" sz="2600" dirty="0" smtClean="0">
              <a:latin typeface="Calibri" panose="020F0502020204030204" pitchFamily="34" charset="0"/>
            </a:endParaRPr>
          </a:p>
          <a:p>
            <a:pPr lvl="0" algn="just">
              <a:spcBef>
                <a:spcPts val="600"/>
              </a:spcBef>
            </a:pPr>
            <a:endParaRPr lang="en-US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el-G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στην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κυπρο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νομικο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πλαισιο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Οι περί Αποβλήτων Νόμοι του 2011 έως 2016 (Ν. </a:t>
            </a:r>
            <a:r>
              <a:rPr lang="el-GR" sz="2400" b="1" u="sng" dirty="0" err="1" smtClean="0">
                <a:solidFill>
                  <a:srgbClr val="336699"/>
                </a:solidFill>
                <a:latin typeface="Calibri" panose="020F0502020204030204" pitchFamily="34" charset="0"/>
              </a:rPr>
              <a:t>185(Ι</a:t>
            </a:r>
            <a:r>
              <a:rPr lang="el-GR" sz="24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)/2011)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Υποχρεώσεις για:</a:t>
            </a:r>
          </a:p>
          <a:p>
            <a:pPr algn="just"/>
            <a:r>
              <a:rPr lang="el-GR" sz="2400" dirty="0" smtClean="0">
                <a:latin typeface="Calibri" panose="020F0502020204030204" pitchFamily="34" charset="0"/>
              </a:rPr>
              <a:t>Διευρυμένη ευθύνη του παραγωγού</a:t>
            </a:r>
          </a:p>
          <a:p>
            <a:pPr algn="just"/>
            <a:r>
              <a:rPr lang="el-GR" sz="2400" dirty="0" smtClean="0">
                <a:latin typeface="Calibri" panose="020F0502020204030204" pitchFamily="34" charset="0"/>
              </a:rPr>
              <a:t>Λήψη αναγκαίων μέτρων για προώθηση της επαναχρησιμοποίησης και της ανακύκλωσης υψηλής ποιότητας </a:t>
            </a:r>
          </a:p>
          <a:p>
            <a:pPr algn="just"/>
            <a:r>
              <a:rPr lang="el-GR" sz="2400" dirty="0" smtClean="0">
                <a:latin typeface="Calibri" panose="020F0502020204030204" pitchFamily="34" charset="0"/>
              </a:rPr>
              <a:t>Εφαρμογής Σχεδίων Διαχείρισης Αποβλήτων και Προγραμμάτων Πρόληψης Δημιουργίας Αποβλήτων</a:t>
            </a:r>
          </a:p>
          <a:p>
            <a:pPr marL="0" indent="0" algn="just">
              <a:buNone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400" dirty="0" smtClean="0">
                <a:latin typeface="Calibri" panose="020F0502020204030204" pitchFamily="34" charset="0"/>
              </a:rPr>
              <a:t>Στόχος:</a:t>
            </a:r>
          </a:p>
          <a:p>
            <a:pPr lvl="0" algn="just"/>
            <a:r>
              <a:rPr lang="el-GR" sz="2400" dirty="0" smtClean="0">
                <a:latin typeface="Calibri" panose="020F0502020204030204" pitchFamily="34" charset="0"/>
              </a:rPr>
              <a:t>Αύξηση της επαναχρησιμοποίησης και ανακύκλωσης των ανακυκλώσιμων οικιακών αποβλήτων και τουλάχιστον του χαρτιού, του μέταλλου, του πλαστικού και του γυαλιού σε ποσοστό τουλάχιστον 50% του συνολικού βάρους.</a:t>
            </a:r>
          </a:p>
          <a:p>
            <a:pPr lvl="0" algn="just"/>
            <a:endParaRPr lang="en-US" sz="2400" dirty="0">
              <a:latin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endParaRPr lang="el-G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στην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κυπρο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νομικο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πλαισιο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el-GR" sz="26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Οι περί Συσκευασιών και Αποβλήτων Συσκευασιών Νόμοι του 2002 έως </a:t>
            </a:r>
            <a:r>
              <a:rPr lang="en-US" sz="26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2017 </a:t>
            </a:r>
            <a:r>
              <a:rPr lang="el-GR" sz="26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(Ν. </a:t>
            </a:r>
            <a:r>
              <a:rPr lang="el-GR" sz="2600" b="1" u="sng" dirty="0" err="1" smtClean="0">
                <a:solidFill>
                  <a:srgbClr val="336699"/>
                </a:solidFill>
                <a:latin typeface="Calibri" panose="020F0502020204030204" pitchFamily="34" charset="0"/>
              </a:rPr>
              <a:t>32(Ι</a:t>
            </a:r>
            <a:r>
              <a:rPr lang="el-GR" sz="2600" b="1" u="sng" dirty="0" smtClean="0">
                <a:solidFill>
                  <a:srgbClr val="336699"/>
                </a:solidFill>
                <a:latin typeface="Calibri" panose="020F0502020204030204" pitchFamily="34" charset="0"/>
              </a:rPr>
              <a:t>)/2002)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600" dirty="0" smtClean="0">
                <a:latin typeface="Calibri" panose="020F0502020204030204" pitchFamily="34" charset="0"/>
              </a:rPr>
              <a:t>Υποχρεώσεις για:</a:t>
            </a:r>
          </a:p>
          <a:p>
            <a:pPr algn="just"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Πρόληψη της δημιουργίας αποβλήτων συσκευασιών (γυαλί, χαρτί και χαρτόνι, μέταλλα, πλαστικά, ξύλο)</a:t>
            </a:r>
          </a:p>
          <a:p>
            <a:pPr algn="just"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Αύξηση της επαναχρησιμοποίησης και ανακύκλωσης αποβλήτων συσκευασιών</a:t>
            </a:r>
          </a:p>
          <a:p>
            <a:pPr algn="just"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Διευρυμένη ευθύνη του παραγωγού</a:t>
            </a:r>
            <a:endParaRPr lang="el-GR" sz="26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l-GR" sz="20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l-GR" sz="2600" dirty="0" smtClean="0">
                <a:latin typeface="Calibri" panose="020F0502020204030204" pitchFamily="34" charset="0"/>
              </a:rPr>
              <a:t>Στόχος </a:t>
            </a:r>
            <a:r>
              <a:rPr lang="el-GR" sz="2600" dirty="0">
                <a:latin typeface="Calibri" panose="020F0502020204030204" pitchFamily="34" charset="0"/>
              </a:rPr>
              <a:t>ανακύκλωσης πλαστικών </a:t>
            </a:r>
            <a:r>
              <a:rPr lang="el-GR" sz="2600" dirty="0" smtClean="0">
                <a:latin typeface="Calibri" panose="020F0502020204030204" pitchFamily="34" charset="0"/>
              </a:rPr>
              <a:t>συσκευασίας (σύμφωνα με την αντίστοιχη Ευρωπαϊκή Οδηγία):</a:t>
            </a:r>
            <a:endParaRPr lang="el-GR" sz="2600" dirty="0">
              <a:latin typeface="Calibri" panose="020F0502020204030204" pitchFamily="34" charset="0"/>
            </a:endParaRPr>
          </a:p>
          <a:p>
            <a:pPr algn="just">
              <a:buClr>
                <a:srgbClr val="336699"/>
              </a:buClr>
            </a:pPr>
            <a:r>
              <a:rPr lang="el-GR" sz="2600" b="1" dirty="0">
                <a:latin typeface="Calibri" panose="020F0502020204030204" pitchFamily="34" charset="0"/>
              </a:rPr>
              <a:t>22.5%</a:t>
            </a:r>
            <a:r>
              <a:rPr lang="el-GR" sz="2600" dirty="0">
                <a:latin typeface="Calibri" panose="020F0502020204030204" pitchFamily="34" charset="0"/>
              </a:rPr>
              <a:t> μέχρι το </a:t>
            </a:r>
            <a:r>
              <a:rPr lang="el-GR" sz="2600" dirty="0" smtClean="0">
                <a:latin typeface="Calibri" panose="020F0502020204030204" pitchFamily="34" charset="0"/>
              </a:rPr>
              <a:t>2012</a:t>
            </a:r>
          </a:p>
          <a:p>
            <a:pPr marL="0" lvl="0" indent="0" algn="just">
              <a:buClr>
                <a:srgbClr val="336699"/>
              </a:buClr>
              <a:buNone/>
            </a:pPr>
            <a:r>
              <a:rPr lang="el-GR" b="1" i="1" dirty="0">
                <a:solidFill>
                  <a:srgbClr val="3C9250"/>
                </a:solidFill>
                <a:latin typeface="Calibri" panose="020F0502020204030204" pitchFamily="34" charset="0"/>
              </a:rPr>
              <a:t>Ο στόχος για το 2012 έχει επιτευχθεί</a:t>
            </a:r>
            <a:r>
              <a:rPr lang="el-GR" b="1" i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  <a:endParaRPr lang="en-US" b="1" i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336699"/>
              </a:buClr>
            </a:pPr>
            <a:endParaRPr lang="el-GR" sz="2600" b="1" dirty="0">
              <a:latin typeface="Calibri" panose="020F0502020204030204" pitchFamily="34" charset="0"/>
            </a:endParaRPr>
          </a:p>
          <a:p>
            <a:pPr algn="just">
              <a:spcBef>
                <a:spcPts val="1200"/>
              </a:spcBef>
            </a:pPr>
            <a:endParaRPr lang="el-GR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Κατασταση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διαχειρησησ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συνολικων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ποσοτητων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πλαστικου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4" y="1124744"/>
            <a:ext cx="857467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πλαστικου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συσκευασιασ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112568"/>
          </a:xfrm>
        </p:spPr>
        <p:txBody>
          <a:bodyPr/>
          <a:lstStyle/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Το Συλλογικό Σύστημα Διαχείρισης Αποβλήτων Συσκευασίας </a:t>
            </a:r>
            <a:r>
              <a:rPr lang="en-US" sz="2600" dirty="0" smtClean="0">
                <a:latin typeface="Calibri" panose="020F0502020204030204" pitchFamily="34" charset="0"/>
              </a:rPr>
              <a:t>Green Dot Cyprus Ltd</a:t>
            </a:r>
            <a:r>
              <a:rPr lang="el-GR" sz="2600" dirty="0" smtClean="0">
                <a:latin typeface="Calibri" panose="020F0502020204030204" pitchFamily="34" charset="0"/>
              </a:rPr>
              <a:t> αποτελεί σήμερα το μόνο </a:t>
            </a:r>
            <a:r>
              <a:rPr lang="el-GR" sz="2600" dirty="0" err="1" smtClean="0">
                <a:latin typeface="Calibri" panose="020F0502020204030204" pitchFamily="34" charset="0"/>
              </a:rPr>
              <a:t>αδειοδοτημένο</a:t>
            </a:r>
            <a:r>
              <a:rPr lang="el-GR" sz="2600" dirty="0" smtClean="0">
                <a:latin typeface="Calibri" panose="020F0502020204030204" pitchFamily="34" charset="0"/>
              </a:rPr>
              <a:t> συλλογικό σύστημα διαχείρισης αποβλήτων συσκευασιών στην Κύπρο.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>
                <a:latin typeface="Calibri" panose="020F0502020204030204" pitchFamily="34" charset="0"/>
              </a:rPr>
              <a:t>Το κόστος για τη λειτουργία του συστήματος καλύπτεται από τη συμμετοχή των υπόχρεων παραγωγών που συσκευάζουν ή εισάγουν συσκευασμένα προϊόντα. 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Το σύστημα έχει υποχρέωση να παρέχει την κατάλληλη υποδομή στο κοινό και να φροντίζει για τη συλλογή, μεταφορά, διαλογή και επεξεργασία των αποβλήτων συσκευασίας, τα οποία ακολούθως εξάγονται για ανακύκλωση.</a:t>
            </a:r>
          </a:p>
        </p:txBody>
      </p:sp>
    </p:spTree>
    <p:extLst>
      <p:ext uri="{BB962C8B-B14F-4D97-AF65-F5344CB8AC3E}">
        <p14:creationId xmlns:p14="http://schemas.microsoft.com/office/powerpoint/2010/main" val="23813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0"/>
            <a:ext cx="9144000" cy="1196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Στρατηγικη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διαχειρισησ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2015 – 2021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112568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el-GR" sz="2600" b="1" dirty="0" smtClean="0">
                <a:latin typeface="Calibri" panose="020F0502020204030204" pitchFamily="34" charset="0"/>
              </a:rPr>
              <a:t>Στόχοι που αφορούν τα απόβλητα πλαστικού: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40% χωριστή συλλογή επί του συνόλου των δημοτικών στερεών αποβλήτων μέχρι το 2021 με απώτερο στόχο το 50% μέχρι το 2027.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50% του ανακυκλώσιμου υλικού στα δημοτικά απόβλητα να τυγχάνει προετοιμασίας για επαναχρησιμοποίηση μέχρι το 2020.</a:t>
            </a:r>
          </a:p>
        </p:txBody>
      </p:sp>
    </p:spTree>
    <p:extLst>
      <p:ext uri="{BB962C8B-B14F-4D97-AF65-F5344CB8AC3E}">
        <p14:creationId xmlns:p14="http://schemas.microsoft.com/office/powerpoint/2010/main" val="15820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Στρατηγικη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διαχειρισησ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l-GR" sz="28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el-GR" sz="27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μετρα</a:t>
            </a:r>
            <a:r>
              <a:rPr lang="el-GR" sz="27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που </a:t>
            </a:r>
            <a:r>
              <a:rPr lang="el-GR" sz="27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συμβαλλουν</a:t>
            </a:r>
            <a:r>
              <a:rPr lang="el-GR" sz="27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στη </a:t>
            </a:r>
            <a:r>
              <a:rPr lang="el-GR" sz="27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διαχειριση</a:t>
            </a:r>
            <a:r>
              <a:rPr lang="el-GR" sz="27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7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πλαστικων</a:t>
            </a:r>
            <a:r>
              <a:rPr lang="el-GR" sz="2700" cap="all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αποβλητων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112568"/>
          </a:xfrm>
        </p:spPr>
        <p:txBody>
          <a:bodyPr/>
          <a:lstStyle/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Ρύθμιση υποχρέωσης αρχών τοπικής αυτοδιοίκησης για τη χωριστή συλλογή των δημοτικών αποβλήτων. </a:t>
            </a:r>
            <a:endParaRPr lang="el-GR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Καθορισμός ευθύνης </a:t>
            </a:r>
            <a:r>
              <a:rPr lang="el-GR" sz="2600" dirty="0">
                <a:latin typeface="Calibri" panose="020F0502020204030204" pitchFamily="34" charset="0"/>
              </a:rPr>
              <a:t>του παραγωγού για άλλα </a:t>
            </a:r>
            <a:r>
              <a:rPr lang="el-GR" sz="2600" dirty="0" smtClean="0">
                <a:latin typeface="Calibri" panose="020F0502020204030204" pitchFamily="34" charset="0"/>
              </a:rPr>
              <a:t>προϊόντα, </a:t>
            </a:r>
            <a:r>
              <a:rPr lang="el-GR" sz="2600" dirty="0">
                <a:latin typeface="Calibri" panose="020F0502020204030204" pitchFamily="34" charset="0"/>
              </a:rPr>
              <a:t>συμπεριλαμβανομένων των πλαστικών </a:t>
            </a:r>
            <a:r>
              <a:rPr lang="el-GR" sz="2600" dirty="0" smtClean="0">
                <a:latin typeface="Calibri" panose="020F0502020204030204" pitchFamily="34" charset="0"/>
              </a:rPr>
              <a:t>προϊόντων.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>
                <a:latin typeface="Calibri" panose="020F0502020204030204" pitchFamily="34" charset="0"/>
              </a:rPr>
              <a:t>Απαγόρευση ταφής </a:t>
            </a:r>
            <a:r>
              <a:rPr lang="el-GR" sz="2600" dirty="0" smtClean="0">
                <a:latin typeface="Calibri" panose="020F0502020204030204" pitchFamily="34" charset="0"/>
              </a:rPr>
              <a:t>ανακυκλώσιμων αποβλήτων </a:t>
            </a:r>
            <a:r>
              <a:rPr lang="el-GR" sz="2600" dirty="0">
                <a:latin typeface="Calibri" panose="020F0502020204030204" pitchFamily="34" charset="0"/>
              </a:rPr>
              <a:t>και σταδιακή εφαρμογή φόρου ταφής.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>
                <a:latin typeface="Calibri" panose="020F0502020204030204" pitchFamily="34" charset="0"/>
              </a:rPr>
              <a:t>Ολοκλήρωση δικτύου πράσινων </a:t>
            </a:r>
            <a:r>
              <a:rPr lang="el-GR" sz="2600" dirty="0" smtClean="0">
                <a:latin typeface="Calibri" panose="020F0502020204030204" pitchFamily="34" charset="0"/>
              </a:rPr>
              <a:t>σημείων. 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 smtClean="0">
                <a:latin typeface="Calibri" panose="020F0502020204030204" pitchFamily="34" charset="0"/>
              </a:rPr>
              <a:t>Ενίσχυση της αγοράς για ανακυκλωμένα προϊόντα.</a:t>
            </a: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r>
              <a:rPr lang="el-GR" sz="2600" dirty="0">
                <a:latin typeface="Calibri" panose="020F0502020204030204" pitchFamily="34" charset="0"/>
              </a:rPr>
              <a:t>Εφαρμογή προγράμματος για μείωση της χρήσης πλαστικής μπουκάλας εμφιαλωμένου </a:t>
            </a:r>
            <a:r>
              <a:rPr lang="el-GR" sz="2600" dirty="0" smtClean="0">
                <a:latin typeface="Calibri" panose="020F0502020204030204" pitchFamily="34" charset="0"/>
              </a:rPr>
              <a:t>νερού και άλλων πλαστικών προϊόντων.</a:t>
            </a:r>
          </a:p>
          <a:p>
            <a:pPr>
              <a:spcBef>
                <a:spcPts val="600"/>
              </a:spcBef>
              <a:buClr>
                <a:srgbClr val="336699"/>
              </a:buClr>
            </a:pPr>
            <a:r>
              <a:rPr lang="el-GR" sz="2600" dirty="0">
                <a:latin typeface="Calibri" panose="020F0502020204030204" pitchFamily="34" charset="0"/>
              </a:rPr>
              <a:t>Ενημέρωση και ευαισθητοποίηση σχετικά με τα οφέλη από τη μείωση της παραγωγής πλαστικών αποβλήτων</a:t>
            </a:r>
            <a:endParaRPr lang="en-US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endParaRPr lang="en-US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endParaRPr lang="el-GR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endParaRPr lang="el-GR" sz="26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el-GR" sz="2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2"/>
          </a:xfrm>
          <a:effectLst/>
        </p:spPr>
        <p:txBody>
          <a:bodyPr>
            <a:normAutofit/>
          </a:bodyPr>
          <a:lstStyle/>
          <a:p>
            <a:pPr algn="ctr"/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Ευρωπαϊκη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στρατηγικη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για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τισ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πλαστικεσ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υλεσ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σε μια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κυκλικη</a:t>
            </a:r>
            <a:r>
              <a:rPr lang="el-GR" sz="2800" cap="all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l-GR" sz="2800" cap="all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οικονομια</a:t>
            </a:r>
            <a:endParaRPr lang="el-GR" sz="2800" cap="all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640000" cy="5112568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400" dirty="0" smtClean="0">
                <a:latin typeface="Calibri" panose="020F0502020204030204" pitchFamily="34" charset="0"/>
              </a:rPr>
              <a:t>Η διαχείριση των πλαστικών αποβλήτων αποτελεί μια από τις προτεραιότητες του Σχεδίου </a:t>
            </a:r>
            <a:r>
              <a:rPr lang="el-GR" sz="2400" dirty="0">
                <a:latin typeface="Calibri" panose="020F0502020204030204" pitchFamily="34" charset="0"/>
              </a:rPr>
              <a:t>Δράσης για την Κυκλική Οικονομία</a:t>
            </a:r>
            <a:r>
              <a:rPr lang="el-GR" sz="2400" dirty="0" smtClean="0">
                <a:latin typeface="Calibri" panose="020F0502020204030204" pitchFamily="34" charset="0"/>
              </a:rPr>
              <a:t>,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400" dirty="0" smtClean="0">
                <a:latin typeface="Calibri" panose="020F0502020204030204" pitchFamily="34" charset="0"/>
              </a:rPr>
              <a:t>Η Ευρωπαϊκή Στρατηγική </a:t>
            </a:r>
            <a:r>
              <a:rPr lang="el-GR" sz="2400" dirty="0">
                <a:latin typeface="Calibri" panose="020F0502020204030204" pitchFamily="34" charset="0"/>
              </a:rPr>
              <a:t>για τις Πλαστικές </a:t>
            </a:r>
            <a:r>
              <a:rPr lang="el-GR" sz="2400" dirty="0" smtClean="0">
                <a:latin typeface="Calibri" panose="020F0502020204030204" pitchFamily="34" charset="0"/>
              </a:rPr>
              <a:t>Ύλες που υιοθετήθηκε τον Ιανουάριο του 2018 αποσκοπεί στην </a:t>
            </a:r>
            <a:r>
              <a:rPr lang="el-GR" sz="2400" dirty="0">
                <a:latin typeface="Calibri" panose="020F0502020204030204" pitchFamily="34" charset="0"/>
              </a:rPr>
              <a:t>προώθηση </a:t>
            </a:r>
            <a:r>
              <a:rPr lang="el-GR" sz="2400" dirty="0" smtClean="0">
                <a:latin typeface="Calibri" panose="020F0502020204030204" pitchFamily="34" charset="0"/>
              </a:rPr>
              <a:t>της βιώσιμης παραγωγής και χρήσης πλαστικών, και στη </a:t>
            </a:r>
            <a:r>
              <a:rPr lang="el-GR" sz="2400" dirty="0">
                <a:latin typeface="Calibri" panose="020F0502020204030204" pitchFamily="34" charset="0"/>
              </a:rPr>
              <a:t>μείωση της </a:t>
            </a:r>
            <a:r>
              <a:rPr lang="el-GR" sz="2400" dirty="0" smtClean="0">
                <a:latin typeface="Calibri" panose="020F0502020204030204" pitchFamily="34" charset="0"/>
              </a:rPr>
              <a:t>παραγωγής και την ορθολογική διαχείριση των πλαστικών αποβλήτων.</a:t>
            </a:r>
          </a:p>
          <a:p>
            <a:pPr algn="just">
              <a:spcBef>
                <a:spcPts val="1200"/>
              </a:spcBef>
              <a:buClr>
                <a:srgbClr val="336699"/>
              </a:buClr>
            </a:pPr>
            <a:r>
              <a:rPr lang="el-GR" sz="2400" dirty="0" smtClean="0">
                <a:latin typeface="Calibri" panose="020F0502020204030204" pitchFamily="34" charset="0"/>
              </a:rPr>
              <a:t>Στόχοι της Στρατηγικής είναι:</a:t>
            </a:r>
          </a:p>
          <a:p>
            <a:pPr marL="576000" lvl="1" indent="-360000" algn="just">
              <a:spcBef>
                <a:spcPts val="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Calibri" panose="020F0502020204030204" pitchFamily="34" charset="0"/>
              </a:rPr>
              <a:t>Ανακύκλωση τουλάχιστον του 50</a:t>
            </a:r>
            <a:r>
              <a:rPr lang="el-GR" dirty="0">
                <a:latin typeface="Calibri" panose="020F0502020204030204" pitchFamily="34" charset="0"/>
              </a:rPr>
              <a:t>% των πλαστικών αποβλήτων που παράγονται </a:t>
            </a:r>
            <a:r>
              <a:rPr lang="el-GR" dirty="0" smtClean="0">
                <a:latin typeface="Calibri" panose="020F0502020204030204" pitchFamily="34" charset="0"/>
              </a:rPr>
              <a:t>μέχρι </a:t>
            </a:r>
            <a:r>
              <a:rPr lang="el-GR" dirty="0">
                <a:latin typeface="Calibri" panose="020F0502020204030204" pitchFamily="34" charset="0"/>
              </a:rPr>
              <a:t>το </a:t>
            </a:r>
            <a:r>
              <a:rPr lang="el-GR" dirty="0" smtClean="0">
                <a:latin typeface="Calibri" panose="020F0502020204030204" pitchFamily="34" charset="0"/>
              </a:rPr>
              <a:t>2030,</a:t>
            </a:r>
          </a:p>
          <a:p>
            <a:pPr marL="576000" lvl="1" indent="-360000" algn="just">
              <a:spcBef>
                <a:spcPts val="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Calibri" panose="020F0502020204030204" pitchFamily="34" charset="0"/>
              </a:rPr>
              <a:t>Μείωση της παραγωγής πλαστικών αποβλήτων, </a:t>
            </a:r>
          </a:p>
          <a:p>
            <a:pPr marL="576000" lvl="1" indent="-360000" algn="just">
              <a:spcBef>
                <a:spcPts val="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dirty="0">
                <a:latin typeface="Calibri" panose="020F0502020204030204" pitchFamily="34" charset="0"/>
              </a:rPr>
              <a:t>Μείωση της απόρριψης και εισροής πλαστικών στο </a:t>
            </a:r>
            <a:r>
              <a:rPr lang="el-GR" dirty="0" smtClean="0">
                <a:latin typeface="Calibri" panose="020F0502020204030204" pitchFamily="34" charset="0"/>
              </a:rPr>
              <a:t>περιβάλλον, και </a:t>
            </a:r>
          </a:p>
          <a:p>
            <a:pPr marL="576000" lvl="1" indent="-360000" algn="just">
              <a:spcBef>
                <a:spcPts val="0"/>
              </a:spcBef>
              <a:buClr>
                <a:srgbClr val="336699"/>
              </a:buClr>
              <a:buFont typeface="Wingdings" panose="05000000000000000000" pitchFamily="2" charset="2"/>
              <a:buChar char="Ø"/>
            </a:pPr>
            <a:r>
              <a:rPr lang="el-GR" dirty="0" smtClean="0">
                <a:latin typeface="Calibri" panose="020F0502020204030204" pitchFamily="34" charset="0"/>
              </a:rPr>
              <a:t>Ενδυνάμωση της αγοράς για ανακυκλωμένα πλαστικά.</a:t>
            </a:r>
            <a:endParaRPr lang="en-US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endParaRPr lang="el-GR" sz="2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buClr>
                <a:srgbClr val="336699"/>
              </a:buClr>
            </a:pPr>
            <a:endParaRPr lang="el-GR" sz="2400" dirty="0">
              <a:latin typeface="Calibri" panose="020F0502020204030204" pitchFamily="34" charset="0"/>
            </a:endParaRPr>
          </a:p>
          <a:p>
            <a:pPr algn="just">
              <a:spcBef>
                <a:spcPts val="600"/>
              </a:spcBef>
            </a:pPr>
            <a:endParaRPr lang="el-GR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0047BD"/>
      </a:dk2>
      <a:lt2>
        <a:srgbClr val="009543"/>
      </a:lt2>
      <a:accent1>
        <a:srgbClr val="0288D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12536</TotalTime>
  <Words>763</Words>
  <Application>Microsoft Office PowerPoint</Application>
  <PresentationFormat>On-screen Show (4:3)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Verdana</vt:lpstr>
      <vt:lpstr>Wingdings</vt:lpstr>
      <vt:lpstr>Wingdings 2</vt:lpstr>
      <vt:lpstr>Aspect</vt:lpstr>
      <vt:lpstr>Διαχείριση Αποβλήτων Πλαστικών στην Κύπρο</vt:lpstr>
      <vt:lpstr>περιεχομενα</vt:lpstr>
      <vt:lpstr>Διαχειριση αποβλητων πλαστικων στην κυπρο: νομικο πλαισιο</vt:lpstr>
      <vt:lpstr>Διαχειριση αποβλητων πλαστικων στην κυπρο: νομικο πλαισιο</vt:lpstr>
      <vt:lpstr>Κατασταση διαχειρησησ συνολικων ποσοτητων αποβλητων πλαστικου</vt:lpstr>
      <vt:lpstr>Διαχειριση αποβλητων πλαστικου συσκευασιασ</vt:lpstr>
      <vt:lpstr>Στρατηγικη διαχειρισησ αποβλητων 2015 – 2021</vt:lpstr>
      <vt:lpstr>Στρατηγικη διαχειρισησ αποβλητων μετρα που συμβαλλουν στη διαχειριση πλαστικων αποβλητων</vt:lpstr>
      <vt:lpstr>Ευρωπαϊκη στρατηγικη για τισ πλαστικεσ υλεσ σε μια κυκλικη οικονομια</vt:lpstr>
      <vt:lpstr>Νεοι Ευρωπαϊκοι στοχοι για την ανακυκλωση</vt:lpstr>
      <vt:lpstr>νεα εθνικα μετρα προληψησ τησ δημιουργιασ αποβλητων πλαστικου</vt:lpstr>
      <vt:lpstr>Επομενα βηματα - προκλησεισ</vt:lpstr>
      <vt:lpstr>Επομενα βηματα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Christodoulidou</dc:creator>
  <cp:lastModifiedBy>Communications HOR</cp:lastModifiedBy>
  <cp:revision>153</cp:revision>
  <cp:lastPrinted>2018-05-21T08:22:12Z</cp:lastPrinted>
  <dcterms:created xsi:type="dcterms:W3CDTF">2017-11-23T06:58:10Z</dcterms:created>
  <dcterms:modified xsi:type="dcterms:W3CDTF">2018-06-06T07:52:29Z</dcterms:modified>
</cp:coreProperties>
</file>